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6" r:id="rId3"/>
    <p:sldId id="274" r:id="rId4"/>
    <p:sldId id="267" r:id="rId5"/>
    <p:sldId id="269" r:id="rId6"/>
    <p:sldId id="272" r:id="rId7"/>
    <p:sldId id="27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22">
          <p15:clr>
            <a:srgbClr val="A4A3A4"/>
          </p15:clr>
        </p15:guide>
        <p15:guide id="3" orient="horz" pos="3860">
          <p15:clr>
            <a:srgbClr val="A4A3A4"/>
          </p15:clr>
        </p15:guide>
        <p15:guide id="4" orient="horz" pos="867">
          <p15:clr>
            <a:srgbClr val="A4A3A4"/>
          </p15:clr>
        </p15:guide>
        <p15:guide id="5" pos="2880">
          <p15:clr>
            <a:srgbClr val="A4A3A4"/>
          </p15:clr>
        </p15:guide>
        <p15:guide id="6" pos="285">
          <p15:clr>
            <a:srgbClr val="A4A3A4"/>
          </p15:clr>
        </p15:guide>
        <p15:guide id="7" pos="5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89116"/>
  </p:normalViewPr>
  <p:slideViewPr>
    <p:cSldViewPr snapToGrid="0" snapToObjects="1" showGuides="1">
      <p:cViewPr varScale="1">
        <p:scale>
          <a:sx n="125" d="100"/>
          <a:sy n="125" d="100"/>
        </p:scale>
        <p:origin x="2096" y="176"/>
      </p:cViewPr>
      <p:guideLst>
        <p:guide orient="horz" pos="2160"/>
        <p:guide orient="horz" pos="722"/>
        <p:guide orient="horz" pos="3860"/>
        <p:guide orient="horz" pos="867"/>
        <p:guide pos="2880"/>
        <p:guide pos="285"/>
        <p:guide pos="54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6527-09F0-5F48-9B8A-D1505CF949F3}" type="datetime1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E26B1-9BE1-1243-977A-BACC2DC920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7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CD487-45EF-0A45-A3D2-C9E79D06375C}" type="datetime1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C6E44-40CB-0E4C-AF9C-A21045C5F5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6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Ideal: </a:t>
            </a:r>
            <a:r>
              <a:rPr lang="en-US" b="1" dirty="0" err="1">
                <a:solidFill>
                  <a:srgbClr val="FF0000"/>
                </a:solidFill>
              </a:rPr>
              <a:t>SynBioHub</a:t>
            </a:r>
            <a:r>
              <a:rPr lang="en-US" b="1" dirty="0">
                <a:solidFill>
                  <a:srgbClr val="FF0000"/>
                </a:solidFill>
              </a:rPr>
              <a:t> instances in web of registries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Needed: standardized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SBOL – TEST ontology </a:t>
            </a:r>
            <a:r>
              <a:rPr lang="en-US" dirty="0">
                <a:sym typeface="Wingdings" pitchFamily="2" charset="2"/>
              </a:rPr>
              <a:t> should be compatible w/ EDD’s ontology (add bullet point to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5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783263" cy="15716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0" y="2905125"/>
            <a:ext cx="5338173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0" y="5335592"/>
            <a:ext cx="4376809" cy="79215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JGI_logo_UF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0" y="939983"/>
            <a:ext cx="5121785" cy="8660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6FAA4-9151-024C-ACDE-D0EADF8A19D3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62"/>
            <a:ext cx="8229600" cy="4749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85FD3-1464-1045-9644-2AE00B5F6ADC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2438" y="1281113"/>
            <a:ext cx="8237537" cy="158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838200"/>
            <a:ext cx="8229600" cy="34290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E7D8-C676-0143-9D0E-C86FDE08BC59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3547-E84D-1B4F-B0A7-D0963876BEF3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1E11-415C-0B45-BE2B-0DAFCF0CAC67}" type="datetime1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AFA2-7C49-4348-BD42-A1D3FEE54567}" type="datetime1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Blue">
  <p:cSld name="Title and Content Bl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396875" y="1600200"/>
            <a:ext cx="8369173" cy="4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250"/>
              <a:buFont typeface="Arial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358776" y="228600"/>
            <a:ext cx="661987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17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176"/>
            <a:ext cx="82296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71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770332C7-EC62-5E4A-B59F-9B1579FC7425}" type="datetime1">
              <a:rPr lang="en-US" smtClean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6356350"/>
            <a:ext cx="5629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754813"/>
            <a:ext cx="9144000" cy="10318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7543800" y="228600"/>
            <a:ext cx="1600200" cy="6858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87338"/>
            <a:ext cx="11303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7" r:id="rId5"/>
    <p:sldLayoutId id="2147483654" r:id="rId6"/>
    <p:sldLayoutId id="2147483655" r:id="rId7"/>
    <p:sldLayoutId id="2147483658" r:id="rId8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st.jgi.doe.gov/" TargetMode="External"/><Relationship Id="rId2" Type="http://schemas.openxmlformats.org/officeDocument/2006/relationships/hyperlink" Target="mailto:eoberortner@lbl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xianweimeng@lbl.gov" TargetMode="External"/><Relationship Id="rId5" Type="http://schemas.openxmlformats.org/officeDocument/2006/relationships/hyperlink" Target="https://syntrack.jgi.doe.gov/" TargetMode="External"/><Relationship Id="rId4" Type="http://schemas.openxmlformats.org/officeDocument/2006/relationships/hyperlink" Target="mailto:ipo@lbl.gov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JBEI/ice" TargetMode="External"/><Relationship Id="rId7" Type="http://schemas.openxmlformats.org/officeDocument/2006/relationships/hyperlink" Target="mailto:wcmorrell@lbl.gov" TargetMode="External"/><Relationship Id="rId2" Type="http://schemas.openxmlformats.org/officeDocument/2006/relationships/hyperlink" Target="https://public-registry.jbe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BEI/edd" TargetMode="External"/><Relationship Id="rId5" Type="http://schemas.openxmlformats.org/officeDocument/2006/relationships/hyperlink" Target="https://public-edd.jbei.org/" TargetMode="External"/><Relationship Id="rId4" Type="http://schemas.openxmlformats.org/officeDocument/2006/relationships/hyperlink" Target="mailto:haplahar@lbl.go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rovoviz.org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s://boost.jgi.doe.gov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bitbucket.org/berkeleylab/build.sbo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bofregistries.or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selaGen/openVectorEditor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parts.igem.org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-registry.jbei.org" TargetMode="External"/><Relationship Id="rId3" Type="http://schemas.openxmlformats.org/officeDocument/2006/relationships/image" Target="../media/image20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github.com/TeselaGen/openVectorEditor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hyperlink" Target="https://public-edd.jbei.org/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eoberortner@lbl.gov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04573"/>
            <a:ext cx="5084980" cy="257093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SBOL at Berkeley Labs</a:t>
            </a:r>
            <a:br>
              <a:rPr lang="en-US" dirty="0"/>
            </a:br>
            <a:r>
              <a:rPr lang="en-US" dirty="0"/>
              <a:t>(JGI, JBEI and ABF)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459281"/>
            <a:ext cx="5084980" cy="121336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u="sng" dirty="0"/>
              <a:t>Ernst Oberortner</a:t>
            </a:r>
          </a:p>
          <a:p>
            <a:pPr algn="ctr"/>
            <a:r>
              <a:rPr lang="en-US" b="1" dirty="0">
                <a:solidFill>
                  <a:srgbClr val="000090"/>
                </a:solidFill>
                <a:effectLst/>
              </a:rPr>
              <a:t>eoberortner@lbl.gov</a:t>
            </a:r>
          </a:p>
          <a:p>
            <a:pPr algn="ctr"/>
            <a:r>
              <a:rPr lang="en-US" b="1" dirty="0"/>
              <a:t>SBOL @ IWBDA’19, Cambridge, UK</a:t>
            </a:r>
          </a:p>
          <a:p>
            <a:pPr algn="ctr"/>
            <a:r>
              <a:rPr lang="en-US" b="1" dirty="0"/>
              <a:t>July 8</a:t>
            </a:r>
            <a:r>
              <a:rPr lang="en-US" b="1" baseline="30000" dirty="0"/>
              <a:t>th</a:t>
            </a:r>
            <a:r>
              <a:rPr lang="en-US" b="1" dirty="0"/>
              <a:t>, 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B728-1CD4-974B-BA7E-C3970CEF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73818" cy="8001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2800" dirty="0"/>
              <a:t>SBOL-supporting CAD/CAM tools developed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D64B-2C49-AA44-B554-BBCE6369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4670"/>
            <a:ext cx="9144000" cy="18546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Operon Refactoring and Construction Assistant (ORCA)</a:t>
            </a:r>
          </a:p>
          <a:p>
            <a:pPr lvl="1"/>
            <a:r>
              <a:rPr lang="en-US" sz="1600" dirty="0"/>
              <a:t>Tasks: gene cluster refactoring (“Design”)</a:t>
            </a:r>
          </a:p>
          <a:p>
            <a:pPr lvl="1"/>
            <a:r>
              <a:rPr lang="en-US" sz="1600" dirty="0"/>
              <a:t>Availability: TBD</a:t>
            </a:r>
          </a:p>
          <a:p>
            <a:pPr lvl="1"/>
            <a:r>
              <a:rPr lang="en-US" sz="1600" dirty="0"/>
              <a:t>Publication: TBD</a:t>
            </a:r>
          </a:p>
          <a:p>
            <a:pPr lvl="1"/>
            <a:r>
              <a:rPr lang="en-US" sz="1600" dirty="0"/>
              <a:t>SBOL support: import and export of DNA sequences, provenance tracking of design tasks</a:t>
            </a:r>
          </a:p>
          <a:p>
            <a:pPr lvl="1"/>
            <a:r>
              <a:rPr lang="en-US" sz="1600" dirty="0"/>
              <a:t>Contact: Ernst </a:t>
            </a:r>
            <a:r>
              <a:rPr lang="en-US" sz="1600" dirty="0" err="1"/>
              <a:t>Oberortner</a:t>
            </a:r>
            <a:r>
              <a:rPr lang="en-US" sz="1600" dirty="0"/>
              <a:t>, </a:t>
            </a:r>
            <a:r>
              <a:rPr lang="en-US" sz="1600" dirty="0">
                <a:hlinkClick r:id="rId2"/>
              </a:rPr>
              <a:t>eoberortner@lbl.gov</a:t>
            </a:r>
            <a:r>
              <a:rPr lang="en-US" sz="16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AF6A19-86F6-FA4A-AF49-EB6395B3C174}"/>
              </a:ext>
            </a:extLst>
          </p:cNvPr>
          <p:cNvSpPr txBox="1">
            <a:spLocks/>
          </p:cNvSpPr>
          <p:nvPr/>
        </p:nvSpPr>
        <p:spPr>
          <a:xfrm>
            <a:off x="0" y="2801287"/>
            <a:ext cx="9144000" cy="1984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Build Optimization Software Tools (BOOST)</a:t>
            </a:r>
          </a:p>
          <a:p>
            <a:pPr lvl="1"/>
            <a:r>
              <a:rPr lang="en-US" sz="1600" dirty="0"/>
              <a:t>Tasks: sequence optimization for expression and synthesis (“Design”)</a:t>
            </a:r>
          </a:p>
          <a:p>
            <a:pPr lvl="1"/>
            <a:r>
              <a:rPr lang="en-US" sz="1600" dirty="0"/>
              <a:t>Availability: </a:t>
            </a:r>
            <a:r>
              <a:rPr lang="en-US" sz="1600" dirty="0">
                <a:hlinkClick r:id="rId3"/>
              </a:rPr>
              <a:t>https://boost.jgi.doe.gov</a:t>
            </a:r>
            <a:r>
              <a:rPr lang="en-US" sz="1600" dirty="0"/>
              <a:t>; contact </a:t>
            </a:r>
            <a:r>
              <a:rPr lang="en-US" sz="1600" dirty="0">
                <a:hlinkClick r:id="rId4"/>
              </a:rPr>
              <a:t>ipo@lbl.gov</a:t>
            </a:r>
            <a:r>
              <a:rPr lang="en-US" sz="1600" dirty="0"/>
              <a:t> for licensing information</a:t>
            </a:r>
          </a:p>
          <a:p>
            <a:pPr lvl="1"/>
            <a:r>
              <a:rPr lang="en-US" sz="1600" dirty="0"/>
              <a:t>Publication: </a:t>
            </a:r>
            <a:r>
              <a:rPr lang="en-US" sz="1600" dirty="0" err="1"/>
              <a:t>Oberortner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  <a:r>
              <a:rPr lang="en-US" sz="1600" dirty="0"/>
              <a:t>, </a:t>
            </a:r>
            <a:r>
              <a:rPr lang="en-US" sz="1600" i="1" dirty="0"/>
              <a:t>ACS Synthetic Biology, </a:t>
            </a:r>
            <a:r>
              <a:rPr lang="en-US" sz="1600" dirty="0"/>
              <a:t>2017</a:t>
            </a:r>
          </a:p>
          <a:p>
            <a:pPr lvl="1"/>
            <a:r>
              <a:rPr lang="en-US" sz="1600" dirty="0"/>
              <a:t>SBOL support: import/export of DNA sequences, export of build instructions</a:t>
            </a:r>
          </a:p>
          <a:p>
            <a:pPr lvl="1"/>
            <a:r>
              <a:rPr lang="en-US" sz="1600" dirty="0"/>
              <a:t>Contact: Ernst </a:t>
            </a:r>
            <a:r>
              <a:rPr lang="en-US" sz="1600" dirty="0" err="1"/>
              <a:t>Oberortner</a:t>
            </a:r>
            <a:r>
              <a:rPr lang="en-US" sz="1600" dirty="0"/>
              <a:t>, </a:t>
            </a:r>
            <a:r>
              <a:rPr lang="en-US" sz="1600" dirty="0">
                <a:hlinkClick r:id="rId2"/>
              </a:rPr>
              <a:t>eoberortner@lbl.gov</a:t>
            </a:r>
            <a:r>
              <a:rPr lang="en-US" sz="16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05F7B-03A5-E94E-BD5D-CBC6B376FAC7}"/>
              </a:ext>
            </a:extLst>
          </p:cNvPr>
          <p:cNvSpPr txBox="1">
            <a:spLocks/>
          </p:cNvSpPr>
          <p:nvPr/>
        </p:nvSpPr>
        <p:spPr>
          <a:xfrm>
            <a:off x="1" y="4887097"/>
            <a:ext cx="9143998" cy="185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/>
              <a:t>SynTrack</a:t>
            </a:r>
            <a:endParaRPr lang="en-US" sz="2000" dirty="0"/>
          </a:p>
          <a:p>
            <a:pPr lvl="1"/>
            <a:r>
              <a:rPr lang="en-US" sz="1600" dirty="0"/>
              <a:t>Tasks: Tracking the build process of synthetic DNA constructs</a:t>
            </a:r>
          </a:p>
          <a:p>
            <a:pPr lvl="1"/>
            <a:r>
              <a:rPr lang="en-US" sz="1600" dirty="0"/>
              <a:t>Availability: </a:t>
            </a:r>
            <a:r>
              <a:rPr lang="en-US" sz="1600" dirty="0">
                <a:hlinkClick r:id="rId5"/>
              </a:rPr>
              <a:t>https://syntrack.jgi.doe.gov/</a:t>
            </a:r>
            <a:r>
              <a:rPr lang="en-US" sz="1600" dirty="0"/>
              <a:t>; JGI internal use only</a:t>
            </a:r>
          </a:p>
          <a:p>
            <a:pPr lvl="1"/>
            <a:r>
              <a:rPr lang="en-US" sz="1600" dirty="0"/>
              <a:t>Publication: TBD</a:t>
            </a:r>
          </a:p>
          <a:p>
            <a:pPr lvl="1"/>
            <a:r>
              <a:rPr lang="en-US" sz="1600" dirty="0"/>
              <a:t>SBOL support: import of build instructions, export of performed build operations</a:t>
            </a:r>
          </a:p>
          <a:p>
            <a:pPr lvl="1"/>
            <a:r>
              <a:rPr lang="en-US" sz="1600" dirty="0"/>
              <a:t>Contact: </a:t>
            </a:r>
            <a:r>
              <a:rPr lang="en-US" sz="1600" dirty="0" err="1"/>
              <a:t>Xianwei</a:t>
            </a:r>
            <a:r>
              <a:rPr lang="en-US" sz="1600" dirty="0"/>
              <a:t> “John” Meng, </a:t>
            </a:r>
            <a:r>
              <a:rPr lang="en-US" sz="1600" dirty="0">
                <a:hlinkClick r:id="rId6"/>
              </a:rPr>
              <a:t>xianweimeng@lbl.gov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532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9CA21A-58FB-3441-BDA9-9C48BBC11802}"/>
              </a:ext>
            </a:extLst>
          </p:cNvPr>
          <p:cNvSpPr txBox="1">
            <a:spLocks/>
          </p:cNvSpPr>
          <p:nvPr/>
        </p:nvSpPr>
        <p:spPr>
          <a:xfrm>
            <a:off x="0" y="1373718"/>
            <a:ext cx="9144000" cy="18079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Inventory of Composable Elements (ICE)</a:t>
            </a:r>
          </a:p>
          <a:p>
            <a:pPr lvl="1"/>
            <a:r>
              <a:rPr lang="en-US" sz="1600" dirty="0"/>
              <a:t>Tasks: </a:t>
            </a:r>
            <a:r>
              <a:rPr lang="en-US" altLang="en-US" sz="1600" i="1" dirty="0"/>
              <a:t>store</a:t>
            </a:r>
            <a:r>
              <a:rPr lang="en-US" altLang="en-US" sz="1600" dirty="0"/>
              <a:t> DNA construct, </a:t>
            </a:r>
            <a:r>
              <a:rPr lang="en-US" altLang="en-US" sz="1600" i="1" dirty="0"/>
              <a:t>source</a:t>
            </a:r>
            <a:r>
              <a:rPr lang="en-US" altLang="en-US" sz="1600" dirty="0"/>
              <a:t> microbial strain/protein sequence info to EDD</a:t>
            </a:r>
            <a:endParaRPr lang="en-US" sz="1600" dirty="0"/>
          </a:p>
          <a:p>
            <a:pPr lvl="1"/>
            <a:r>
              <a:rPr lang="en-US" sz="1600" dirty="0"/>
              <a:t>Availability: </a:t>
            </a:r>
            <a:r>
              <a:rPr lang="en-US" altLang="en-US" sz="1600" dirty="0">
                <a:solidFill>
                  <a:schemeClr val="accent2"/>
                </a:solidFill>
                <a:hlinkClick r:id="rId2"/>
              </a:rPr>
              <a:t>https://public-registry.jbei.org</a:t>
            </a:r>
            <a:r>
              <a:rPr lang="en-US" altLang="en-US" sz="1600" dirty="0">
                <a:solidFill>
                  <a:schemeClr val="accent2"/>
                </a:solidFill>
              </a:rPr>
              <a:t>; </a:t>
            </a:r>
            <a:r>
              <a:rPr lang="en-US" altLang="en-US" sz="1600" dirty="0"/>
              <a:t>source code @ </a:t>
            </a:r>
            <a:r>
              <a:rPr lang="en-US" altLang="en-US" sz="1600" dirty="0">
                <a:solidFill>
                  <a:schemeClr val="accent2"/>
                </a:solidFill>
                <a:hlinkClick r:id="rId3"/>
              </a:rPr>
              <a:t>https://github.com/JBEI/ice</a:t>
            </a:r>
            <a:r>
              <a:rPr lang="en-US" altLang="en-US" sz="1600" dirty="0">
                <a:solidFill>
                  <a:schemeClr val="accent2"/>
                </a:solidFill>
              </a:rPr>
              <a:t> </a:t>
            </a:r>
            <a:endParaRPr lang="en-US" sz="1600" dirty="0"/>
          </a:p>
          <a:p>
            <a:pPr lvl="1"/>
            <a:r>
              <a:rPr lang="en-US" sz="1600" dirty="0"/>
              <a:t>Publication: </a:t>
            </a:r>
            <a:r>
              <a:rPr lang="en-US" altLang="en-US" sz="1600" dirty="0"/>
              <a:t>Ham </a:t>
            </a:r>
            <a:r>
              <a:rPr lang="en-US" altLang="en-US" sz="1600" i="1" dirty="0"/>
              <a:t>et al., </a:t>
            </a:r>
            <a:r>
              <a:rPr lang="en-US" altLang="en-US" sz="1600" dirty="0"/>
              <a:t>Nucleic Acids Research, 2012</a:t>
            </a:r>
          </a:p>
          <a:p>
            <a:pPr lvl="1"/>
            <a:r>
              <a:rPr lang="en-US" sz="1600" dirty="0"/>
              <a:t>SBOL support: import/export of DNA constructs</a:t>
            </a:r>
          </a:p>
          <a:p>
            <a:pPr lvl="1"/>
            <a:r>
              <a:rPr lang="en-US" sz="1600" dirty="0"/>
              <a:t>Contact: Hector </a:t>
            </a:r>
            <a:r>
              <a:rPr lang="en-US" sz="1600" dirty="0" err="1"/>
              <a:t>Plahar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haplahar@lbl.gov</a:t>
            </a:r>
            <a:r>
              <a:rPr lang="en-US" sz="1600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6EA8FF-6CBB-C34A-91A0-37D80713D468}"/>
              </a:ext>
            </a:extLst>
          </p:cNvPr>
          <p:cNvSpPr txBox="1">
            <a:spLocks/>
          </p:cNvSpPr>
          <p:nvPr/>
        </p:nvSpPr>
        <p:spPr>
          <a:xfrm>
            <a:off x="-1" y="3694803"/>
            <a:ext cx="9143999" cy="2068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Experimental Data Depot (EDD)</a:t>
            </a:r>
          </a:p>
          <a:p>
            <a:pPr lvl="1"/>
            <a:r>
              <a:rPr lang="en-US" sz="1600" dirty="0"/>
              <a:t>Tasks: </a:t>
            </a:r>
            <a:r>
              <a:rPr lang="en-US" altLang="en-US" sz="1600" i="1" dirty="0"/>
              <a:t>store</a:t>
            </a:r>
            <a:r>
              <a:rPr lang="en-US" altLang="en-US" sz="1600" dirty="0"/>
              <a:t> experimental data (</a:t>
            </a:r>
            <a:r>
              <a:rPr lang="en-US" altLang="en-US" sz="1600" b="1" dirty="0"/>
              <a:t>”Test”</a:t>
            </a:r>
            <a:r>
              <a:rPr lang="en-US" altLang="en-US" sz="1600" dirty="0"/>
              <a:t>), </a:t>
            </a:r>
            <a:r>
              <a:rPr lang="en-US" altLang="en-US" sz="1600" i="1" dirty="0"/>
              <a:t>source</a:t>
            </a:r>
            <a:r>
              <a:rPr lang="en-US" altLang="en-US" sz="1600" dirty="0"/>
              <a:t> strain/protein/Test data to ML algorithms</a:t>
            </a:r>
            <a:endParaRPr lang="en-US" sz="1600" dirty="0"/>
          </a:p>
          <a:p>
            <a:pPr lvl="1"/>
            <a:r>
              <a:rPr lang="en-US" sz="1600" dirty="0"/>
              <a:t>Availability: </a:t>
            </a:r>
            <a:r>
              <a:rPr lang="en-US" altLang="en-US" sz="1600" dirty="0">
                <a:solidFill>
                  <a:schemeClr val="accent2"/>
                </a:solidFill>
                <a:hlinkClick r:id="rId5"/>
              </a:rPr>
              <a:t>https://public-edd.jbei.org</a:t>
            </a:r>
            <a:r>
              <a:rPr lang="en-US" altLang="en-US" sz="1600" dirty="0">
                <a:solidFill>
                  <a:schemeClr val="accent2"/>
                </a:solidFill>
              </a:rPr>
              <a:t>; </a:t>
            </a:r>
            <a:r>
              <a:rPr lang="en-US" altLang="en-US" sz="1600" dirty="0"/>
              <a:t>source code @ </a:t>
            </a:r>
            <a:r>
              <a:rPr lang="en-US" altLang="en-US" sz="1600" dirty="0">
                <a:solidFill>
                  <a:schemeClr val="accent2"/>
                </a:solidFill>
                <a:hlinkClick r:id="rId6"/>
              </a:rPr>
              <a:t>https://github.com/JBEI/edd</a:t>
            </a:r>
            <a:r>
              <a:rPr lang="en-US" altLang="en-US" sz="1600" dirty="0">
                <a:solidFill>
                  <a:schemeClr val="accent2"/>
                </a:solidFill>
              </a:rPr>
              <a:t> </a:t>
            </a:r>
            <a:endParaRPr lang="en-US" sz="1600" dirty="0"/>
          </a:p>
          <a:p>
            <a:pPr lvl="1"/>
            <a:r>
              <a:rPr lang="en-US" sz="1600" dirty="0"/>
              <a:t>Publication: </a:t>
            </a:r>
            <a:r>
              <a:rPr lang="en-US" altLang="en-US" sz="1600" dirty="0"/>
              <a:t>Morrell </a:t>
            </a:r>
            <a:r>
              <a:rPr lang="en-US" altLang="en-US" sz="1600" i="1" dirty="0"/>
              <a:t>et al., ACS Synthetic Biology, </a:t>
            </a:r>
            <a:r>
              <a:rPr lang="en-US" altLang="en-US" sz="1600" dirty="0"/>
              <a:t>2017</a:t>
            </a:r>
          </a:p>
          <a:p>
            <a:pPr lvl="1"/>
            <a:r>
              <a:rPr lang="en-US" sz="1600" dirty="0"/>
              <a:t>SBOL support: TBD</a:t>
            </a:r>
          </a:p>
          <a:p>
            <a:pPr lvl="1"/>
            <a:r>
              <a:rPr lang="en-US" sz="1600" dirty="0"/>
              <a:t>Contact: William Morrell, </a:t>
            </a:r>
            <a:r>
              <a:rPr lang="en-US" sz="1600" dirty="0">
                <a:hlinkClick r:id="rId7"/>
              </a:rPr>
              <a:t>wcmorrell@lbl.gov</a:t>
            </a:r>
            <a:r>
              <a:rPr lang="en-US" sz="1600" dirty="0"/>
              <a:t> </a:t>
            </a:r>
          </a:p>
        </p:txBody>
      </p:sp>
      <p:pic>
        <p:nvPicPr>
          <p:cNvPr id="15" name="Picture 1" descr="Picture 1">
            <a:extLst>
              <a:ext uri="{FF2B5EF4-FFF2-40B4-BE49-F238E27FC236}">
                <a16:creationId xmlns:a16="http://schemas.microsoft.com/office/drawing/2014/main" id="{13B8A5A6-0B95-9D42-B279-F93D13C9F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818" y="0"/>
            <a:ext cx="1570182" cy="84015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9923D21-14F4-7D49-9572-20CEF184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73818" cy="8001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2800" dirty="0"/>
              <a:t>SBOL-supporting CAD/CAM tools developed at</a:t>
            </a:r>
          </a:p>
        </p:txBody>
      </p:sp>
    </p:spTree>
    <p:extLst>
      <p:ext uri="{BB962C8B-B14F-4D97-AF65-F5344CB8AC3E}">
        <p14:creationId xmlns:p14="http://schemas.microsoft.com/office/powerpoint/2010/main" val="6129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3A80-DCC4-E740-86EB-9ACF9E0A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74878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ORCA streamlines gene cluster refactoring including provenance tracking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379" y="1004220"/>
            <a:ext cx="4944079" cy="3237026"/>
            <a:chOff x="4625796" y="907050"/>
            <a:chExt cx="4496034" cy="2939178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A7EA6F8-4739-0D4C-A51D-3CC6F80D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539" y="1321777"/>
              <a:ext cx="4214549" cy="25244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45DDCF-7D8B-4B40-B945-7111A5C493D0}"/>
                </a:ext>
              </a:extLst>
            </p:cNvPr>
            <p:cNvSpPr txBox="1"/>
            <p:nvPr/>
          </p:nvSpPr>
          <p:spPr>
            <a:xfrm>
              <a:off x="4625796" y="907050"/>
              <a:ext cx="4496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>
                  <a:solidFill>
                    <a:srgbClr val="C00000"/>
                  </a:solidFill>
                </a:rPr>
                <a:t>Product Type</a:t>
              </a:r>
            </a:p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Pathway or multiple operons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D4AFDB-9573-264A-8145-6A5F00AC282E}"/>
              </a:ext>
            </a:extLst>
          </p:cNvPr>
          <p:cNvGrpSpPr/>
          <p:nvPr/>
        </p:nvGrpSpPr>
        <p:grpSpPr>
          <a:xfrm>
            <a:off x="4746830" y="905285"/>
            <a:ext cx="4225061" cy="3245241"/>
            <a:chOff x="4746830" y="905285"/>
            <a:chExt cx="4225061" cy="32452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0B21CA-FD74-D346-A8C6-54334C21432A}"/>
                </a:ext>
              </a:extLst>
            </p:cNvPr>
            <p:cNvGrpSpPr/>
            <p:nvPr/>
          </p:nvGrpSpPr>
          <p:grpSpPr>
            <a:xfrm>
              <a:off x="4746830" y="905285"/>
              <a:ext cx="4225061" cy="1181322"/>
              <a:chOff x="4739454" y="1182335"/>
              <a:chExt cx="4225061" cy="118132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798978" y="1182335"/>
                <a:ext cx="4148749" cy="606346"/>
                <a:chOff x="4798978" y="1167158"/>
                <a:chExt cx="4148749" cy="606346"/>
              </a:xfrm>
            </p:grpSpPr>
            <p:pic>
              <p:nvPicPr>
                <p:cNvPr id="11" name="Picture 10" descr="logo-JGI-IMG-ABC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8978" y="1167158"/>
                  <a:ext cx="4148749" cy="60502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061364" y="1558060"/>
                  <a:ext cx="288636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/>
                    <a:t>Operon Refactoring and Construction Assistant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061364" y="1289050"/>
                  <a:ext cx="2886363" cy="307777"/>
                </a:xfrm>
                <a:prstGeom prst="rect">
                  <a:avLst/>
                </a:prstGeom>
                <a:solidFill>
                  <a:srgbClr val="688CAA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i="1" dirty="0">
                      <a:solidFill>
                        <a:srgbClr val="F0F0F0"/>
                      </a:solidFill>
                    </a:rPr>
                    <a:t>ORCA</a:t>
                  </a:r>
                </a:p>
              </p:txBody>
            </p:sp>
            <p:sp>
              <p:nvSpPr>
                <p:cNvPr id="14" name="Right Triangle 13"/>
                <p:cNvSpPr/>
                <p:nvPr/>
              </p:nvSpPr>
              <p:spPr>
                <a:xfrm rot="10800000" flipH="1">
                  <a:off x="6061364" y="1288852"/>
                  <a:ext cx="72736" cy="323850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 flipH="1">
                  <a:off x="8874991" y="1279326"/>
                  <a:ext cx="72736" cy="323850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26E57A6-26A6-F349-898D-5AA5C3CEA5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9454" y="1720641"/>
                <a:ext cx="4225061" cy="643016"/>
              </a:xfrm>
              <a:prstGeom prst="rect">
                <a:avLst/>
              </a:prstGeom>
              <a:ln w="38100">
                <a:noFill/>
              </a:ln>
            </p:spPr>
            <p:txBody>
              <a:bodyPr anchor="ctr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125000"/>
                  <a:buFont typeface="Arial"/>
                  <a:buChar char="•"/>
                  <a:defRPr sz="1800" b="1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/>
                  <a:buChar char="–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Lucida Grande"/>
                  <a:buChar char="-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3038" indent="-173038" fontAlgn="auto">
                  <a:spcAft>
                    <a:spcPts val="0"/>
                  </a:spcAft>
                </a:pPr>
                <a:r>
                  <a:rPr lang="en-US" sz="1400" dirty="0"/>
                  <a:t>Design of pathway/operon structures</a:t>
                </a:r>
              </a:p>
              <a:p>
                <a:pPr marL="173038" indent="-173038" fontAlgn="auto">
                  <a:spcAft>
                    <a:spcPts val="0"/>
                  </a:spcAft>
                </a:pPr>
                <a:r>
                  <a:rPr lang="en-US" sz="1400" dirty="0"/>
                  <a:t>Integration of RBS calculators</a:t>
                </a:r>
              </a:p>
            </p:txBody>
          </p:sp>
        </p:grp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486EB33-4744-E84B-95A7-9D5ACCD2D5C6}"/>
                </a:ext>
              </a:extLst>
            </p:cNvPr>
            <p:cNvSpPr txBox="1">
              <a:spLocks/>
            </p:cNvSpPr>
            <p:nvPr/>
          </p:nvSpPr>
          <p:spPr>
            <a:xfrm>
              <a:off x="4821354" y="2907301"/>
              <a:ext cx="4076013" cy="342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400" dirty="0">
                  <a:hlinkClick r:id="rId4"/>
                </a:rPr>
                <a:t>https://boost.jgi.doe.gov</a:t>
              </a:r>
              <a:endParaRPr lang="en-US" sz="1400" dirty="0"/>
            </a:p>
            <a:p>
              <a:pPr marL="0" indent="0" algn="ctr">
                <a:buFont typeface="Arial"/>
                <a:buNone/>
              </a:pPr>
              <a:endParaRPr lang="en-US" sz="1600" dirty="0"/>
            </a:p>
            <a:p>
              <a:pPr marL="0" indent="0" algn="ctr">
                <a:buFont typeface="Arial"/>
                <a:buNone/>
              </a:pPr>
              <a:endParaRPr lang="en-US" sz="1600" dirty="0"/>
            </a:p>
          </p:txBody>
        </p:sp>
        <p:pic>
          <p:nvPicPr>
            <p:cNvPr id="18" name="Picture 17" descr="boost-banner.png">
              <a:extLst>
                <a:ext uri="{FF2B5EF4-FFF2-40B4-BE49-F238E27FC236}">
                  <a16:creationId xmlns:a16="http://schemas.microsoft.com/office/drawing/2014/main" id="{80CC2AB5-0622-1643-B3A9-7108516E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107" y="2322934"/>
              <a:ext cx="4040507" cy="539777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126E57A6-26A6-F349-898D-5AA5C3CEA590}"/>
                </a:ext>
              </a:extLst>
            </p:cNvPr>
            <p:cNvSpPr txBox="1">
              <a:spLocks/>
            </p:cNvSpPr>
            <p:nvPr/>
          </p:nvSpPr>
          <p:spPr>
            <a:xfrm>
              <a:off x="4746830" y="3275362"/>
              <a:ext cx="4225061" cy="875164"/>
            </a:xfrm>
            <a:prstGeom prst="rect">
              <a:avLst/>
            </a:prstGeom>
            <a:ln w="38100">
              <a:noFill/>
            </a:ln>
          </p:spPr>
          <p:txBody>
            <a:bodyPr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038" indent="-173038" fontAlgn="auto">
                <a:spcAft>
                  <a:spcPts val="0"/>
                </a:spcAft>
              </a:pPr>
              <a:r>
                <a:rPr lang="en-US" sz="1400" dirty="0"/>
                <a:t>Reverse-Translation &amp; Codon-Optimization</a:t>
              </a:r>
            </a:p>
            <a:p>
              <a:pPr marL="173038" indent="-173038" fontAlgn="auto">
                <a:spcAft>
                  <a:spcPts val="0"/>
                </a:spcAft>
              </a:pPr>
              <a:r>
                <a:rPr lang="en-US" sz="1400" dirty="0"/>
                <a:t>Preparation for DNA Synthesis and Assembly</a:t>
              </a:r>
            </a:p>
            <a:p>
              <a:pPr marL="173038" indent="-173038" fontAlgn="auto">
                <a:spcAft>
                  <a:spcPts val="0"/>
                </a:spcAft>
              </a:pPr>
              <a:r>
                <a:rPr lang="en-US" sz="1400" dirty="0"/>
                <a:t>Assembly/Cloning Instructions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859360" y="1995887"/>
              <a:ext cx="0" cy="40071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91D852-684E-F747-AF7B-6D268527ABA0}"/>
              </a:ext>
            </a:extLst>
          </p:cNvPr>
          <p:cNvGrpSpPr/>
          <p:nvPr/>
        </p:nvGrpSpPr>
        <p:grpSpPr>
          <a:xfrm>
            <a:off x="193508" y="4501650"/>
            <a:ext cx="8915830" cy="2183291"/>
            <a:chOff x="234148" y="4501650"/>
            <a:chExt cx="8915830" cy="2183291"/>
          </a:xfrm>
        </p:grpSpPr>
        <p:pic>
          <p:nvPicPr>
            <p:cNvPr id="22" name="Picture 21" descr="Screen Shot 2018-03-18 at 6.56.20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73" y="5064557"/>
              <a:ext cx="1541561" cy="864328"/>
            </a:xfrm>
            <a:prstGeom prst="rect">
              <a:avLst/>
            </a:prstGeom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126E57A6-26A6-F349-898D-5AA5C3CEA590}"/>
                </a:ext>
              </a:extLst>
            </p:cNvPr>
            <p:cNvSpPr txBox="1">
              <a:spLocks/>
            </p:cNvSpPr>
            <p:nvPr/>
          </p:nvSpPr>
          <p:spPr>
            <a:xfrm>
              <a:off x="234148" y="4501650"/>
              <a:ext cx="1947211" cy="549313"/>
            </a:xfrm>
            <a:prstGeom prst="rect">
              <a:avLst/>
            </a:prstGeom>
            <a:ln w="38100">
              <a:noFill/>
            </a:ln>
          </p:spPr>
          <p:txBody>
            <a:bodyPr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Streamlined </a:t>
              </a:r>
            </a:p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design process</a:t>
              </a:r>
            </a:p>
          </p:txBody>
        </p:sp>
        <p:pic>
          <p:nvPicPr>
            <p:cNvPr id="26" name="Picture 25" descr="Screen Shot 2018-03-18 at 7.13.24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83" y="6017449"/>
              <a:ext cx="1840540" cy="667492"/>
            </a:xfrm>
            <a:prstGeom prst="rect">
              <a:avLst/>
            </a:prstGeom>
          </p:spPr>
        </p:pic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126E57A6-26A6-F349-898D-5AA5C3CEA590}"/>
                </a:ext>
              </a:extLst>
            </p:cNvPr>
            <p:cNvSpPr txBox="1">
              <a:spLocks/>
            </p:cNvSpPr>
            <p:nvPr/>
          </p:nvSpPr>
          <p:spPr>
            <a:xfrm>
              <a:off x="4899793" y="4501650"/>
              <a:ext cx="4225061" cy="549313"/>
            </a:xfrm>
            <a:prstGeom prst="rect">
              <a:avLst/>
            </a:prstGeom>
            <a:ln w="38100">
              <a:noFill/>
            </a:ln>
          </p:spPr>
          <p:txBody>
            <a:bodyPr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Tracking of </a:t>
              </a:r>
            </a:p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design activities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23962" y="6353349"/>
              <a:ext cx="19767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hlinkClick r:id="rId8"/>
                </a:rPr>
                <a:t>http://provoviz.org/</a:t>
              </a:r>
              <a:r>
                <a:rPr lang="en-US" sz="1400" b="1" dirty="0"/>
                <a:t> </a:t>
              </a:r>
            </a:p>
          </p:txBody>
        </p:sp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8A5325-2CB2-BC43-91CF-57FC57DF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4669" y="5024569"/>
              <a:ext cx="4275309" cy="1296843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F8AEB4E9-D1E8-3240-AE81-8B93835325B1}"/>
                </a:ext>
              </a:extLst>
            </p:cNvPr>
            <p:cNvSpPr txBox="1">
              <a:spLocks/>
            </p:cNvSpPr>
            <p:nvPr/>
          </p:nvSpPr>
          <p:spPr>
            <a:xfrm>
              <a:off x="2609353" y="4501650"/>
              <a:ext cx="1947211" cy="549313"/>
            </a:xfrm>
            <a:prstGeom prst="rect">
              <a:avLst/>
            </a:prstGeom>
            <a:ln w="38100">
              <a:noFill/>
            </a:ln>
          </p:spPr>
          <p:txBody>
            <a:bodyPr anchor="ctr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Output of</a:t>
              </a:r>
            </a:p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400" dirty="0"/>
                <a:t>synthetic DNA</a:t>
              </a:r>
            </a:p>
          </p:txBody>
        </p:sp>
        <p:pic>
          <p:nvPicPr>
            <p:cNvPr id="30" name="Picture 29" descr="Screen Shot 2017-06-11 at 2.01.18 AM.png">
              <a:extLst>
                <a:ext uri="{FF2B5EF4-FFF2-40B4-BE49-F238E27FC236}">
                  <a16:creationId xmlns:a16="http://schemas.microsoft.com/office/drawing/2014/main" id="{3843A6C1-8E64-2541-BB3D-06776336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056" y="5105615"/>
              <a:ext cx="1943805" cy="155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2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D598E7F-BA16-7F49-B37F-F0E01FE9CCD3}"/>
              </a:ext>
            </a:extLst>
          </p:cNvPr>
          <p:cNvSpPr/>
          <p:nvPr/>
        </p:nvSpPr>
        <p:spPr>
          <a:xfrm>
            <a:off x="118375" y="2542148"/>
            <a:ext cx="8952052" cy="4160151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107" name="Google Shape;107;p12"/>
          <p:cNvSpPr txBox="1"/>
          <p:nvPr/>
        </p:nvSpPr>
        <p:spPr>
          <a:xfrm>
            <a:off x="128254" y="2578053"/>
            <a:ext cx="1420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rPr lang="en-US" sz="2000" b="1" i="1" dirty="0" err="1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SynTrack</a:t>
            </a:r>
            <a:endParaRPr sz="2000" b="0" i="1" dirty="0">
              <a:solidFill>
                <a:srgbClr val="3434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204568" y="2932609"/>
            <a:ext cx="284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Import of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Build.SBOL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88" y="3301909"/>
            <a:ext cx="3007060" cy="3340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3265066" y="2932609"/>
            <a:ext cx="284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Execute and Track</a:t>
            </a:r>
            <a:endParaRPr b="1"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6238204" y="2932609"/>
            <a:ext cx="284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Export</a:t>
            </a:r>
            <a:endParaRPr b="1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3208262" y="3352800"/>
            <a:ext cx="2956709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Inventory Management:</a:t>
            </a:r>
            <a:endParaRPr sz="12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check inventory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retrieve from inventory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purchase </a:t>
            </a:r>
          </a:p>
          <a:p>
            <a:pPr lvl="0">
              <a:buSzPts val="1100"/>
            </a:pPr>
            <a:endParaRPr sz="1200" dirty="0">
              <a:solidFill>
                <a:schemeClr val="dk1"/>
              </a:solidFill>
              <a:latin typeface="Courier" pitchFamily="2" charset="0"/>
            </a:endParaRPr>
          </a:p>
          <a:p>
            <a:pPr lvl="0">
              <a:buSzPts val="1100"/>
            </a:pPr>
            <a:r>
              <a:rPr lang="en-US" sz="1200" b="1" dirty="0">
                <a:solidFill>
                  <a:schemeClr val="dk1"/>
                </a:solidFill>
              </a:rPr>
              <a:t>Lab Activities:</a:t>
            </a:r>
            <a:endParaRPr sz="1200" b="1" dirty="0">
              <a:solidFill>
                <a:schemeClr val="dk1"/>
              </a:solidFill>
            </a:endParaRP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transform clones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pick colony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verify QC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verify worklist output</a:t>
            </a:r>
          </a:p>
          <a:p>
            <a:pPr lvl="0">
              <a:buSzPts val="1100"/>
            </a:pPr>
            <a:endParaRPr lang="en-US" sz="1200" dirty="0">
              <a:solidFill>
                <a:schemeClr val="dk1"/>
              </a:solidFill>
              <a:latin typeface="Courier" pitchFamily="2" charset="0"/>
            </a:endParaRPr>
          </a:p>
          <a:p>
            <a:pPr lvl="0">
              <a:buSzPts val="1100"/>
            </a:pPr>
            <a:r>
              <a:rPr lang="en-US" sz="1200" b="1" dirty="0">
                <a:solidFill>
                  <a:schemeClr val="dk1"/>
                </a:solidFill>
              </a:rPr>
              <a:t>Robot Instructions: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generate worklist 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execute protocol</a:t>
            </a:r>
          </a:p>
          <a:p>
            <a:pPr lvl="0">
              <a:buSzPts val="1100"/>
            </a:pPr>
            <a:endParaRPr lang="en-US" sz="1200" dirty="0">
              <a:solidFill>
                <a:schemeClr val="dk1"/>
              </a:solidFill>
              <a:latin typeface="Courier" pitchFamily="2" charset="0"/>
            </a:endParaRPr>
          </a:p>
          <a:p>
            <a:pPr lvl="0">
              <a:buSzPts val="1100"/>
            </a:pPr>
            <a:r>
              <a:rPr lang="en-US" sz="1200" b="1" dirty="0">
                <a:solidFill>
                  <a:schemeClr val="dk1"/>
                </a:solidFill>
              </a:rPr>
              <a:t>Plate Management: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ourier" pitchFamily="2" charset="0"/>
              </a:rPr>
              <a:t>rearray</a:t>
            </a: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/merge/split plate</a:t>
            </a:r>
          </a:p>
          <a:p>
            <a:pPr lvl="0">
              <a:buSzPts val="1100"/>
            </a:pPr>
            <a:r>
              <a:rPr lang="en-US" sz="1200" dirty="0">
                <a:solidFill>
                  <a:schemeClr val="dk1"/>
                </a:solidFill>
                <a:latin typeface="Courier" pitchFamily="2" charset="0"/>
              </a:rPr>
              <a:t>  condense/expand plate</a:t>
            </a:r>
          </a:p>
        </p:txBody>
      </p:sp>
      <p:sp>
        <p:nvSpPr>
          <p:cNvPr id="116" name="Google Shape;116;p12"/>
          <p:cNvSpPr txBox="1"/>
          <p:nvPr/>
        </p:nvSpPr>
        <p:spPr>
          <a:xfrm>
            <a:off x="6228250" y="5149804"/>
            <a:ext cx="2863008" cy="134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for each well on 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plate: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st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atus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provenance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4055C-45DD-EA48-8924-885AC69B9CD8}"/>
              </a:ext>
            </a:extLst>
          </p:cNvPr>
          <p:cNvSpPr/>
          <p:nvPr/>
        </p:nvSpPr>
        <p:spPr>
          <a:xfrm>
            <a:off x="86464" y="867550"/>
            <a:ext cx="8952052" cy="1558467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Design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C2E6C2-0412-994D-9389-35F6A299A3D2}"/>
              </a:ext>
            </a:extLst>
          </p:cNvPr>
          <p:cNvGrpSpPr/>
          <p:nvPr/>
        </p:nvGrpSpPr>
        <p:grpSpPr>
          <a:xfrm>
            <a:off x="267589" y="996995"/>
            <a:ext cx="8589803" cy="1294118"/>
            <a:chOff x="200034" y="529127"/>
            <a:chExt cx="8589803" cy="1294118"/>
          </a:xfrm>
        </p:grpSpPr>
        <p:sp>
          <p:nvSpPr>
            <p:cNvPr id="105" name="Google Shape;105;p12"/>
            <p:cNvSpPr txBox="1"/>
            <p:nvPr/>
          </p:nvSpPr>
          <p:spPr>
            <a:xfrm>
              <a:off x="3887637" y="774159"/>
              <a:ext cx="4902200" cy="833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join</a:t>
              </a: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cut</a:t>
              </a: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 </a:t>
              </a:r>
              <a:r>
                <a:rPr lang="en-US" sz="12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my_vector</a:t>
              </a: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sz="1200" dirty="0" err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restriction_enzyme</a:t>
              </a: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), 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amplify</a:t>
              </a: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 fragment1, 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  fragment1_5primer, fragment1_3primer) )</a:t>
              </a:r>
              <a:endParaRPr sz="1200" dirty="0"/>
            </a:p>
          </p:txBody>
        </p:sp>
        <p:pic>
          <p:nvPicPr>
            <p:cNvPr id="106" name="Google Shape;106;p12" descr="Screen Shot 2016-08-23 at 7.18.18 P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0034" y="529127"/>
              <a:ext cx="1420398" cy="6391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2CEB33-2680-294F-B228-4AF980184C50}"/>
                </a:ext>
              </a:extLst>
            </p:cNvPr>
            <p:cNvGrpSpPr/>
            <p:nvPr/>
          </p:nvGrpSpPr>
          <p:grpSpPr>
            <a:xfrm>
              <a:off x="1916246" y="915588"/>
              <a:ext cx="1675578" cy="907657"/>
              <a:chOff x="1855022" y="998573"/>
              <a:chExt cx="1675578" cy="907657"/>
            </a:xfrm>
          </p:grpSpPr>
          <p:sp>
            <p:nvSpPr>
              <p:cNvPr id="102" name="Google Shape;102;p12"/>
              <p:cNvSpPr/>
              <p:nvPr/>
            </p:nvSpPr>
            <p:spPr>
              <a:xfrm>
                <a:off x="1855022" y="1359605"/>
                <a:ext cx="1675578" cy="546625"/>
              </a:xfrm>
              <a:prstGeom prst="arc">
                <a:avLst>
                  <a:gd name="adj1" fmla="val 20923707"/>
                  <a:gd name="adj2" fmla="val 11396577"/>
                </a:avLst>
              </a:prstGeom>
              <a:noFill/>
              <a:ln w="25400" cap="flat" cmpd="sng">
                <a:solidFill>
                  <a:srgbClr val="9E4F1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3" name="Google Shape;113;p12" descr="primer-binding-site.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3231393" y="1133091"/>
                <a:ext cx="184802" cy="20228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73E668F-41D5-1F46-AF4C-2BEA781EEDE5}"/>
                  </a:ext>
                </a:extLst>
              </p:cNvPr>
              <p:cNvGrpSpPr/>
              <p:nvPr/>
            </p:nvGrpSpPr>
            <p:grpSpPr>
              <a:xfrm>
                <a:off x="1969427" y="1166194"/>
                <a:ext cx="1446768" cy="2070"/>
                <a:chOff x="1941626" y="1751015"/>
                <a:chExt cx="1446768" cy="2070"/>
              </a:xfrm>
            </p:grpSpPr>
            <p:cxnSp>
              <p:nvCxnSpPr>
                <p:cNvPr id="101" name="Google Shape;101;p12"/>
                <p:cNvCxnSpPr>
                  <a:cxnSpLocks/>
                </p:cNvCxnSpPr>
                <p:nvPr/>
              </p:nvCxnSpPr>
              <p:spPr>
                <a:xfrm>
                  <a:off x="2099708" y="1751015"/>
                  <a:ext cx="113864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" name="Google Shape;103;p12"/>
                <p:cNvCxnSpPr>
                  <a:cxnSpLocks/>
                </p:cNvCxnSpPr>
                <p:nvPr/>
              </p:nvCxnSpPr>
              <p:spPr>
                <a:xfrm flipV="1">
                  <a:off x="3235179" y="1753084"/>
                  <a:ext cx="153215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9E4F1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103;p12">
                  <a:extLst>
                    <a:ext uri="{FF2B5EF4-FFF2-40B4-BE49-F238E27FC236}">
                      <a16:creationId xmlns:a16="http://schemas.microsoft.com/office/drawing/2014/main" id="{E3A81EA2-92BD-D84E-A98A-6D65208CE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1626" y="1753084"/>
                  <a:ext cx="154907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9E4F1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27" name="Google Shape;113;p12" descr="primer-binding-site.png">
                <a:extLst>
                  <a:ext uri="{FF2B5EF4-FFF2-40B4-BE49-F238E27FC236}">
                    <a16:creationId xmlns:a16="http://schemas.microsoft.com/office/drawing/2014/main" id="{0BAD8708-D915-1B46-9D65-6D9B08FA751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977469" y="998573"/>
                <a:ext cx="184802" cy="2022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4A45A1-7CED-3547-9A17-2110BD9EC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513" y="3644900"/>
            <a:ext cx="2104482" cy="1440590"/>
          </a:xfrm>
          <a:prstGeom prst="rect">
            <a:avLst/>
          </a:prstGeom>
        </p:spPr>
      </p:pic>
      <p:sp>
        <p:nvSpPr>
          <p:cNvPr id="25" name="Google Shape;116;p12">
            <a:extLst>
              <a:ext uri="{FF2B5EF4-FFF2-40B4-BE49-F238E27FC236}">
                <a16:creationId xmlns:a16="http://schemas.microsoft.com/office/drawing/2014/main" id="{B18E5E95-3AE4-0A4F-B13A-9B94196FF93A}"/>
              </a:ext>
            </a:extLst>
          </p:cNvPr>
          <p:cNvSpPr txBox="1"/>
          <p:nvPr/>
        </p:nvSpPr>
        <p:spPr>
          <a:xfrm>
            <a:off x="6228250" y="3301909"/>
            <a:ext cx="286300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Master plate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55BA10C-E7F0-5A49-B538-125087FB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24042" cy="8001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build.sbol</a:t>
            </a:r>
            <a:r>
              <a:rPr lang="en-US" dirty="0"/>
              <a:t> encodes instructions for </a:t>
            </a:r>
            <a:br>
              <a:rPr lang="en-US" dirty="0"/>
            </a:br>
            <a:r>
              <a:rPr lang="en-US" dirty="0"/>
              <a:t>building synthetic DNA constructs</a:t>
            </a:r>
          </a:p>
        </p:txBody>
      </p:sp>
      <p:sp>
        <p:nvSpPr>
          <p:cNvPr id="35" name="Google Shape;110;p12"/>
          <p:cNvSpPr txBox="1"/>
          <p:nvPr/>
        </p:nvSpPr>
        <p:spPr>
          <a:xfrm>
            <a:off x="4032606" y="2040394"/>
            <a:ext cx="482478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400" b="1" dirty="0">
                <a:hlinkClick r:id="rId7"/>
              </a:rPr>
              <a:t>https://bitbucket.org/berkeleylab/build.sbol</a:t>
            </a:r>
            <a:r>
              <a:rPr lang="en-US" sz="1400" b="1" dirty="0"/>
              <a:t> 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32004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7" grpId="0"/>
      <p:bldP spid="108" grpId="0"/>
      <p:bldP spid="110" grpId="0"/>
      <p:bldP spid="111" grpId="0"/>
      <p:bldP spid="115" grpId="0"/>
      <p:bldP spid="116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7228"/>
            <a:ext cx="8229600" cy="5447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/>
              <a:t>The “Web of Registries” concept aims to accelerate and broaden the distribution and discovery of biological parts data for biotechnology research applications.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BA10C-E7F0-5A49-B538-125087FB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24042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ICE and its search portal implement </a:t>
            </a:r>
            <a:br>
              <a:rPr lang="en-US" dirty="0"/>
            </a:br>
            <a:r>
              <a:rPr lang="en-US" dirty="0"/>
              <a:t>the “Web of Registries” concept</a:t>
            </a:r>
          </a:p>
        </p:txBody>
      </p:sp>
      <p:pic>
        <p:nvPicPr>
          <p:cNvPr id="2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97" y="0"/>
            <a:ext cx="1690303" cy="884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66493D-84AB-E749-A76C-F3038290845E}"/>
              </a:ext>
            </a:extLst>
          </p:cNvPr>
          <p:cNvGrpSpPr/>
          <p:nvPr/>
        </p:nvGrpSpPr>
        <p:grpSpPr>
          <a:xfrm>
            <a:off x="407249" y="2908456"/>
            <a:ext cx="4412434" cy="3841444"/>
            <a:chOff x="407249" y="2908456"/>
            <a:chExt cx="4412434" cy="3841444"/>
          </a:xfrm>
        </p:grpSpPr>
        <p:pic>
          <p:nvPicPr>
            <p:cNvPr id="8" name="Picture 7" descr="Screen Shot 2019-01-21 at 7.26.2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49" y="3433726"/>
              <a:ext cx="3811993" cy="2331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Oval 11"/>
            <p:cNvSpPr/>
            <p:nvPr/>
          </p:nvSpPr>
          <p:spPr>
            <a:xfrm>
              <a:off x="407249" y="3055238"/>
              <a:ext cx="409862" cy="2458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8350" y="2908456"/>
              <a:ext cx="31303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search results showing parts 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from different sources 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729C8273-143B-6A49-BA78-99481042E646}"/>
                </a:ext>
              </a:extLst>
            </p:cNvPr>
            <p:cNvSpPr txBox="1">
              <a:spLocks/>
            </p:cNvSpPr>
            <p:nvPr/>
          </p:nvSpPr>
          <p:spPr>
            <a:xfrm>
              <a:off x="407249" y="5784790"/>
              <a:ext cx="4412434" cy="965110"/>
            </a:xfrm>
            <a:prstGeom prst="rect">
              <a:avLst/>
            </a:prstGeom>
          </p:spPr>
          <p:txBody>
            <a:bodyPr vert="horz" lIns="91440" tIns="45720" rIns="91440" bIns="0" rtlCol="0" anchor="t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indent="-177800" algn="just">
                <a:buFont typeface="Arial"/>
                <a:buNone/>
              </a:pPr>
              <a:r>
                <a:rPr lang="en-US" sz="1200" dirty="0"/>
                <a:t>Statistics: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200" dirty="0"/>
                <a:t>20 public and private ICE instances deployed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200" dirty="0"/>
                <a:t>Web of Registries sources: ICE, </a:t>
              </a:r>
              <a:r>
                <a:rPr lang="en-US" sz="1200" dirty="0" err="1"/>
                <a:t>Addgene</a:t>
              </a:r>
              <a:r>
                <a:rPr lang="en-US" sz="1200" dirty="0"/>
                <a:t>, </a:t>
              </a:r>
              <a:r>
                <a:rPr lang="en-US" sz="1200" dirty="0" err="1"/>
                <a:t>iGEM</a:t>
              </a:r>
              <a:r>
                <a:rPr lang="en-US" sz="1200" dirty="0"/>
                <a:t>, NCBI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200" dirty="0"/>
                <a:t>7 public ICE instances participate in Web of Registries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0897E-B23A-3947-851B-DDACEBF6F4D2}"/>
              </a:ext>
            </a:extLst>
          </p:cNvPr>
          <p:cNvGrpSpPr/>
          <p:nvPr/>
        </p:nvGrpSpPr>
        <p:grpSpPr>
          <a:xfrm>
            <a:off x="1244916" y="1409298"/>
            <a:ext cx="7643445" cy="3672809"/>
            <a:chOff x="1244916" y="1409298"/>
            <a:chExt cx="7643445" cy="3672809"/>
          </a:xfrm>
        </p:grpSpPr>
        <p:pic>
          <p:nvPicPr>
            <p:cNvPr id="14" name="Picture 13" descr="Screen Shot 2019-01-22 at 10.38.3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683" y="1930922"/>
              <a:ext cx="4068678" cy="203601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6" name="Oval 15"/>
            <p:cNvSpPr/>
            <p:nvPr/>
          </p:nvSpPr>
          <p:spPr>
            <a:xfrm>
              <a:off x="4819683" y="1547988"/>
              <a:ext cx="409862" cy="2458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03088" y="1409298"/>
              <a:ext cx="3385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View more detailed information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about parts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71A3C439-CD94-934F-9766-7E33BC5C336F}"/>
                </a:ext>
              </a:extLst>
            </p:cNvPr>
            <p:cNvSpPr txBox="1">
              <a:spLocks/>
            </p:cNvSpPr>
            <p:nvPr/>
          </p:nvSpPr>
          <p:spPr>
            <a:xfrm>
              <a:off x="4952043" y="3660030"/>
              <a:ext cx="3803958" cy="5447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dirty="0"/>
                <a:t>Visualization using</a:t>
              </a:r>
            </a:p>
            <a:p>
              <a:pPr marL="0" indent="0" algn="ctr">
                <a:buNone/>
              </a:pPr>
              <a:r>
                <a:rPr lang="en-US" sz="1200" dirty="0">
                  <a:hlinkClick r:id="rId6"/>
                </a:rPr>
                <a:t>https://github.com/TeselaGen/openVectorEditor</a:t>
              </a:r>
              <a:r>
                <a:rPr lang="en-US" sz="1200" dirty="0"/>
                <a:t> </a:t>
              </a:r>
            </a:p>
            <a:p>
              <a:pPr marL="0" indent="0" algn="ctr">
                <a:buFont typeface="Arial"/>
                <a:buNone/>
              </a:pPr>
              <a:endParaRPr lang="en-US" sz="12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EA6C1F5-6C13-9541-8BBB-41522ABF72B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1244916" y="2948931"/>
              <a:ext cx="3574767" cy="21331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8B95277-B07C-3749-8FA7-8F8FAC5E723A}"/>
              </a:ext>
            </a:extLst>
          </p:cNvPr>
          <p:cNvGrpSpPr/>
          <p:nvPr/>
        </p:nvGrpSpPr>
        <p:grpSpPr>
          <a:xfrm>
            <a:off x="407482" y="1409298"/>
            <a:ext cx="3811489" cy="1488943"/>
            <a:chOff x="407482" y="1409298"/>
            <a:chExt cx="3811489" cy="1488943"/>
          </a:xfrm>
        </p:grpSpPr>
        <p:pic>
          <p:nvPicPr>
            <p:cNvPr id="7" name="Picture 6" descr="Screen Shot 2019-01-21 at 7.23.41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93" b="42103"/>
            <a:stretch/>
          </p:blipFill>
          <p:spPr>
            <a:xfrm>
              <a:off x="407519" y="1944767"/>
              <a:ext cx="3811452" cy="9534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407482" y="1547988"/>
              <a:ext cx="409862" cy="2458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81671" y="1409298"/>
              <a:ext cx="31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search for publicly accessible 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biological part information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E3999B-172A-C04F-87D4-20C500ED8737}"/>
                </a:ext>
              </a:extLst>
            </p:cNvPr>
            <p:cNvSpPr/>
            <p:nvPr/>
          </p:nvSpPr>
          <p:spPr>
            <a:xfrm>
              <a:off x="701852" y="2062517"/>
              <a:ext cx="3222786" cy="276999"/>
            </a:xfrm>
            <a:prstGeom prst="rect">
              <a:avLst/>
            </a:prstGeom>
            <a:solidFill>
              <a:srgbClr val="FAFAFA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hlinkClick r:id="rId8"/>
                </a:rPr>
                <a:t>https://www.webofregistries.org</a:t>
              </a:r>
              <a:r>
                <a:rPr lang="en-US" sz="1200" b="1" dirty="0"/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B48AE9-8AA7-7B42-9F90-D2204A724CDD}"/>
              </a:ext>
            </a:extLst>
          </p:cNvPr>
          <p:cNvGrpSpPr/>
          <p:nvPr/>
        </p:nvGrpSpPr>
        <p:grpSpPr>
          <a:xfrm>
            <a:off x="3393265" y="2194848"/>
            <a:ext cx="5489909" cy="4306331"/>
            <a:chOff x="3393265" y="2194848"/>
            <a:chExt cx="5489909" cy="4306331"/>
          </a:xfrm>
        </p:grpSpPr>
        <p:pic>
          <p:nvPicPr>
            <p:cNvPr id="15" name="Picture 14" descr="Screen Shot 2019-01-21 at 7.51.19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910" y="4294099"/>
              <a:ext cx="4042225" cy="220708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6AE682-7E92-2442-9579-F17EBC8E2D5A}"/>
                </a:ext>
              </a:extLst>
            </p:cNvPr>
            <p:cNvCxnSpPr>
              <a:cxnSpLocks/>
            </p:cNvCxnSpPr>
            <p:nvPr/>
          </p:nvCxnSpPr>
          <p:spPr>
            <a:xfrm>
              <a:off x="3393265" y="5087604"/>
              <a:ext cx="1326219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987139" y="6176474"/>
              <a:ext cx="185355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hlinkClick r:id="rId10"/>
                </a:rPr>
                <a:t>https://parts.igem.org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8B989A-8879-EF4B-AE7D-B9C2BF9DBA51}"/>
                </a:ext>
              </a:extLst>
            </p:cNvPr>
            <p:cNvSpPr txBox="1"/>
            <p:nvPr/>
          </p:nvSpPr>
          <p:spPr>
            <a:xfrm>
              <a:off x="6987139" y="5870120"/>
              <a:ext cx="18535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“Remote Source”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2AB9FFC4-ECCE-884C-B926-AA54B32E65C5}"/>
                </a:ext>
              </a:extLst>
            </p:cNvPr>
            <p:cNvCxnSpPr>
              <a:cxnSpLocks/>
            </p:cNvCxnSpPr>
            <p:nvPr/>
          </p:nvCxnSpPr>
          <p:spPr>
            <a:xfrm>
              <a:off x="5628123" y="2194848"/>
              <a:ext cx="3255051" cy="3121820"/>
            </a:xfrm>
            <a:prstGeom prst="bentConnector3">
              <a:avLst>
                <a:gd name="adj1" fmla="val 104766"/>
              </a:avLst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EDD is a repository for biologically interpretable (“actionable”)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380B4F-C940-A740-894A-C7271C9AFB13}"/>
              </a:ext>
            </a:extLst>
          </p:cNvPr>
          <p:cNvGrpSpPr/>
          <p:nvPr/>
        </p:nvGrpSpPr>
        <p:grpSpPr>
          <a:xfrm>
            <a:off x="65262" y="3365462"/>
            <a:ext cx="4817898" cy="3382164"/>
            <a:chOff x="65262" y="3365462"/>
            <a:chExt cx="4817898" cy="3382164"/>
          </a:xfrm>
        </p:grpSpPr>
        <p:pic>
          <p:nvPicPr>
            <p:cNvPr id="6" name="sb-2017-00204r_0003.gif" descr="sb-2017-00204r_0003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2" y="3365462"/>
              <a:ext cx="4817898" cy="33821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65262" y="3647029"/>
              <a:ext cx="2225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EDD’s Ontology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15748" y="823738"/>
            <a:ext cx="8727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hlinkClick r:id="rId4"/>
              </a:rPr>
              <a:t>https://public-edd.jbei.org/</a:t>
            </a:r>
            <a:r>
              <a:rPr lang="en-US" sz="1400" b="1" dirty="0"/>
              <a:t> </a:t>
            </a:r>
          </a:p>
        </p:txBody>
      </p:sp>
      <p:pic>
        <p:nvPicPr>
          <p:cNvPr id="28" name="Picture 1" descr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697" y="0"/>
            <a:ext cx="1690303" cy="884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2A013-121F-F943-8703-719152A29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8" y="1433182"/>
            <a:ext cx="8727908" cy="3666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5748" y="1157896"/>
            <a:ext cx="87279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List of characterized strains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DF872-36D6-824A-87FB-8B61B82B3864}"/>
              </a:ext>
            </a:extLst>
          </p:cNvPr>
          <p:cNvGrpSpPr/>
          <p:nvPr/>
        </p:nvGrpSpPr>
        <p:grpSpPr>
          <a:xfrm>
            <a:off x="0" y="1659788"/>
            <a:ext cx="5169820" cy="1650840"/>
            <a:chOff x="0" y="1659788"/>
            <a:chExt cx="5169820" cy="1650840"/>
          </a:xfrm>
        </p:grpSpPr>
        <p:pic>
          <p:nvPicPr>
            <p:cNvPr id="5" name="Picture 4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36281E49-54B3-CF45-A153-0B34A9C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659788"/>
              <a:ext cx="5169820" cy="165084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98971" y="1751242"/>
              <a:ext cx="217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Data Visualization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86A50B5-5839-D04E-8EFB-6CAAFC84D8F5}"/>
              </a:ext>
            </a:extLst>
          </p:cNvPr>
          <p:cNvSpPr txBox="1">
            <a:spLocks/>
          </p:cNvSpPr>
          <p:nvPr/>
        </p:nvSpPr>
        <p:spPr>
          <a:xfrm>
            <a:off x="5083277" y="5631278"/>
            <a:ext cx="3995460" cy="1116348"/>
          </a:xfrm>
          <a:prstGeom prst="rect">
            <a:avLst/>
          </a:prstGeom>
        </p:spPr>
        <p:txBody>
          <a:bodyPr vert="horz" lIns="91440" tIns="4572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Arial"/>
              <a:buNone/>
            </a:pPr>
            <a:r>
              <a:rPr lang="en-US" sz="1200" dirty="0"/>
              <a:t>Statistics: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4 EDD instances deployed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&gt;100 “Test” datasets </a:t>
            </a:r>
          </a:p>
          <a:p>
            <a:pPr marL="400050" lvl="1" indent="0">
              <a:buNone/>
            </a:pPr>
            <a:r>
              <a:rPr lang="en-US" sz="1200" dirty="0"/>
              <a:t>proteomics, metabolomics, transcriptomics, flow-cytometry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E66995-79E4-6845-98FE-55E054E47244}"/>
              </a:ext>
            </a:extLst>
          </p:cNvPr>
          <p:cNvGrpSpPr/>
          <p:nvPr/>
        </p:nvGrpSpPr>
        <p:grpSpPr>
          <a:xfrm>
            <a:off x="5083276" y="1520507"/>
            <a:ext cx="3995462" cy="4064216"/>
            <a:chOff x="5083276" y="1520507"/>
            <a:chExt cx="3995462" cy="4064216"/>
          </a:xfrm>
        </p:grpSpPr>
        <p:sp>
          <p:nvSpPr>
            <p:cNvPr id="27" name="Rectangle 26"/>
            <p:cNvSpPr/>
            <p:nvPr/>
          </p:nvSpPr>
          <p:spPr>
            <a:xfrm>
              <a:off x="5083276" y="1891706"/>
              <a:ext cx="3995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hlinkClick r:id="rId8"/>
                </a:rPr>
                <a:t>https://public-registry.jbei.org</a:t>
              </a:r>
              <a:r>
                <a:rPr lang="en-US" sz="1400" b="1" dirty="0"/>
                <a:t>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CEC5DB-093B-B74E-9A78-FDE7F4D7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18696" y="2287000"/>
              <a:ext cx="3724622" cy="16652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564BBF-18FF-7642-A63D-B0B2B227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6797" y="3712730"/>
              <a:ext cx="3324389" cy="1455937"/>
            </a:xfrm>
            <a:prstGeom prst="rect">
              <a:avLst/>
            </a:prstGeom>
          </p:spPr>
        </p:pic>
        <p:cxnSp>
          <p:nvCxnSpPr>
            <p:cNvPr id="4" name="Elbow Connector 3">
              <a:extLst>
                <a:ext uri="{FF2B5EF4-FFF2-40B4-BE49-F238E27FC236}">
                  <a16:creationId xmlns:a16="http://schemas.microsoft.com/office/drawing/2014/main" id="{D7500926-6F82-0542-AB0B-5AD0BAD7B611}"/>
                </a:ext>
              </a:extLst>
            </p:cNvPr>
            <p:cNvCxnSpPr>
              <a:cxnSpLocks/>
            </p:cNvCxnSpPr>
            <p:nvPr/>
          </p:nvCxnSpPr>
          <p:spPr>
            <a:xfrm>
              <a:off x="6092252" y="1520507"/>
              <a:ext cx="929487" cy="371198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A83CC807-441B-2946-ADC2-E1D0E1BA009B}"/>
                </a:ext>
              </a:extLst>
            </p:cNvPr>
            <p:cNvCxnSpPr>
              <a:cxnSpLocks/>
            </p:cNvCxnSpPr>
            <p:nvPr/>
          </p:nvCxnSpPr>
          <p:spPr>
            <a:xfrm>
              <a:off x="6334041" y="3600093"/>
              <a:ext cx="737758" cy="371199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0539120-A760-4D43-80B6-6306F01D1F0F}"/>
                </a:ext>
              </a:extLst>
            </p:cNvPr>
            <p:cNvSpPr txBox="1">
              <a:spLocks/>
            </p:cNvSpPr>
            <p:nvPr/>
          </p:nvSpPr>
          <p:spPr>
            <a:xfrm>
              <a:off x="5249156" y="4940940"/>
              <a:ext cx="3724622" cy="5447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25000"/>
                <a:buFont typeface="Arial"/>
                <a:buChar char="•"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Lucida Grande"/>
                <a:buChar char="-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1200" dirty="0"/>
                <a:t>Visualization using</a:t>
              </a:r>
            </a:p>
            <a:p>
              <a:pPr marL="0" indent="0" algn="ctr">
                <a:buNone/>
              </a:pPr>
              <a:r>
                <a:rPr lang="en-US" sz="1200" dirty="0">
                  <a:hlinkClick r:id="rId11"/>
                </a:rPr>
                <a:t>https://github.com/TeselaGen/openVectorEditor</a:t>
              </a:r>
              <a:r>
                <a:rPr lang="en-US" sz="1200" dirty="0"/>
                <a:t> </a:t>
              </a:r>
            </a:p>
            <a:p>
              <a:pPr marL="0" indent="0" algn="ctr">
                <a:buFont typeface="Arial"/>
                <a:buNone/>
              </a:pPr>
              <a:endParaRPr lang="en-US" sz="1200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5E2B86E-5036-4945-AA20-9712AF0DA771}"/>
                </a:ext>
              </a:extLst>
            </p:cNvPr>
            <p:cNvSpPr/>
            <p:nvPr/>
          </p:nvSpPr>
          <p:spPr>
            <a:xfrm>
              <a:off x="5083277" y="1891705"/>
              <a:ext cx="3995461" cy="3693018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86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ank-yo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46" y="1333435"/>
            <a:ext cx="3258107" cy="325575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5346700"/>
            <a:ext cx="9144000" cy="1008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Ernst Oberortner</a:t>
            </a:r>
          </a:p>
          <a:p>
            <a:pPr marL="0" indent="0" algn="ctr">
              <a:buNone/>
            </a:pPr>
            <a:r>
              <a:rPr lang="en-US" sz="2400" dirty="0">
                <a:hlinkClick r:id="rId3"/>
              </a:rPr>
              <a:t>eoberortner@lbl.gov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0131099"/>
      </p:ext>
    </p:extLst>
  </p:cSld>
  <p:clrMapOvr>
    <a:masterClrMapping/>
  </p:clrMapOvr>
</p:sld>
</file>

<file path=ppt/theme/theme1.xml><?xml version="1.0" encoding="utf-8"?>
<a:theme xmlns:a="http://schemas.openxmlformats.org/drawingml/2006/main" name="JGI_Science_Template_JGI_logos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JGI_Science_Template_JGI_logos.potx</Template>
  <TotalTime>7979</TotalTime>
  <Words>762</Words>
  <Application>Microsoft Macintosh PowerPoint</Application>
  <PresentationFormat>On-screen Show (4:3)</PresentationFormat>
  <Paragraphs>129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</vt:lpstr>
      <vt:lpstr>Courier New</vt:lpstr>
      <vt:lpstr>Lucida Grande</vt:lpstr>
      <vt:lpstr>JGI_Science_Template_JGI_logos</vt:lpstr>
      <vt:lpstr>SBOL at Berkeley Labs (JGI, JBEI and ABF)</vt:lpstr>
      <vt:lpstr>SBOL-supporting CAD/CAM tools developed at</vt:lpstr>
      <vt:lpstr>SBOL-supporting CAD/CAM tools developed at</vt:lpstr>
      <vt:lpstr>ORCA streamlines gene cluster refactoring including provenance tracking</vt:lpstr>
      <vt:lpstr>build.sbol encodes instructions for  building synthetic DNA constructs</vt:lpstr>
      <vt:lpstr>ICE and its search portal implement  the “Web of Registries” concept</vt:lpstr>
      <vt:lpstr>EDD is a repository for biologically interpretable (“actionable”) data</vt:lpstr>
      <vt:lpstr>PowerPoint Presentation</vt:lpstr>
    </vt:vector>
  </TitlesOfParts>
  <Company>Lawrence Berkekley Nationl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teid05</dc:creator>
  <cp:lastModifiedBy>Ernest Oberortner</cp:lastModifiedBy>
  <cp:revision>1148</cp:revision>
  <dcterms:created xsi:type="dcterms:W3CDTF">2013-09-30T22:55:10Z</dcterms:created>
  <dcterms:modified xsi:type="dcterms:W3CDTF">2019-07-08T05:43:35Z</dcterms:modified>
</cp:coreProperties>
</file>